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97" r:id="rId4"/>
    <p:sldId id="261" r:id="rId5"/>
    <p:sldId id="257" r:id="rId6"/>
    <p:sldId id="258" r:id="rId7"/>
    <p:sldId id="260" r:id="rId8"/>
    <p:sldId id="265" r:id="rId9"/>
    <p:sldId id="267" r:id="rId10"/>
    <p:sldId id="295" r:id="rId11"/>
    <p:sldId id="268" r:id="rId12"/>
    <p:sldId id="270" r:id="rId13"/>
    <p:sldId id="271" r:id="rId14"/>
    <p:sldId id="272" r:id="rId15"/>
    <p:sldId id="273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96" r:id="rId27"/>
    <p:sldId id="289" r:id="rId28"/>
    <p:sldId id="290" r:id="rId29"/>
    <p:sldId id="291" r:id="rId30"/>
    <p:sldId id="292" r:id="rId31"/>
    <p:sldId id="293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38652-BED3-4CF1-BEE3-4B967F576048}" type="datetimeFigureOut">
              <a:rPr lang="ru-RU"/>
              <a:pPr>
                <a:defRPr/>
              </a:pPr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25462-83B6-42EA-A0A2-C4DB05F15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A4D50-F3A9-43BE-A756-B994C9589463}" type="datetimeFigureOut">
              <a:rPr lang="ru-RU"/>
              <a:pPr>
                <a:defRPr/>
              </a:pPr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9285B-A229-4AB1-A777-734D990A02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A70BB-94D3-4C10-9FFB-7CFB32E25D02}" type="datetimeFigureOut">
              <a:rPr lang="ru-RU"/>
              <a:pPr>
                <a:defRPr/>
              </a:pPr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1843C-DCC3-42AF-B47B-8D89E49F7E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B7CDB-28F0-4DCD-8483-D8FA74EA5113}" type="datetimeFigureOut">
              <a:rPr lang="ru-RU"/>
              <a:pPr>
                <a:defRPr/>
              </a:pPr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B9B12-81D8-4614-962F-4A395B33C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F79E3-A5C2-4622-9B4A-1C71AE5CF951}" type="datetimeFigureOut">
              <a:rPr lang="ru-RU"/>
              <a:pPr>
                <a:defRPr/>
              </a:pPr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EF576-27F6-4395-8C4C-B64D438B8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F4897-0C9E-4737-9600-6590D46B7986}" type="datetimeFigureOut">
              <a:rPr lang="ru-RU"/>
              <a:pPr>
                <a:defRPr/>
              </a:pPr>
              <a:t>14.01.2010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80ABC-45A7-4126-9576-619DE3D76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EA943-5DF8-4E68-A5D7-2D961DC1477C}" type="datetimeFigureOut">
              <a:rPr lang="ru-RU"/>
              <a:pPr>
                <a:defRPr/>
              </a:pPr>
              <a:t>14.01.2010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84521-FABC-460C-B16D-BE1012BA8E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F9CD8-1D77-4D5E-9468-E972E9F697E5}" type="datetimeFigureOut">
              <a:rPr lang="ru-RU"/>
              <a:pPr>
                <a:defRPr/>
              </a:pPr>
              <a:t>14.01.2010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2D732-4E07-4821-9097-77A4AD4B02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15BF2-694A-4599-8AE6-4E5CE15276F6}" type="datetimeFigureOut">
              <a:rPr lang="ru-RU"/>
              <a:pPr>
                <a:defRPr/>
              </a:pPr>
              <a:t>14.01.2010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DF9C6-83C8-4A42-A555-6CB618319B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E26B0-DA9A-4E60-AD90-871299EE3146}" type="datetimeFigureOut">
              <a:rPr lang="ru-RU"/>
              <a:pPr>
                <a:defRPr/>
              </a:pPr>
              <a:t>14.01.2010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C2C52-5441-404F-B1F1-6033DABB90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27BBB-DFB7-4DF9-ADCC-0C91147907CB}" type="datetimeFigureOut">
              <a:rPr lang="ru-RU"/>
              <a:pPr>
                <a:defRPr/>
              </a:pPr>
              <a:t>14.01.2010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D3338-BA7A-471F-B6C5-2593AB362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A09AD6-5B5B-451F-84E3-90317EEE73E4}" type="datetimeFigureOut">
              <a:rPr lang="ru-RU"/>
              <a:pPr>
                <a:defRPr/>
              </a:pPr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DBDC5EB-318B-434B-9B0C-6D9A281342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85800" y="571500"/>
            <a:ext cx="7772400" cy="30289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3315" name="Прямоугольник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906838" y="1139825"/>
            <a:ext cx="16957676" cy="437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0"/>
            <a:ext cx="8229600" cy="657225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а)  </a:t>
            </a:r>
            <a:r>
              <a:rPr lang="en-US" b="1" dirty="0" smtClean="0"/>
              <a:t>n</a:t>
            </a:r>
            <a:r>
              <a:rPr lang="ru-RU" b="1" dirty="0" smtClean="0"/>
              <a:t> =3,       </a:t>
            </a:r>
            <a:r>
              <a:rPr lang="en-US" b="1" dirty="0" smtClean="0"/>
              <a:t>k</a:t>
            </a:r>
            <a:r>
              <a:rPr lang="ru-RU" b="1" dirty="0" smtClean="0"/>
              <a:t> = 2 </a:t>
            </a:r>
            <a:r>
              <a:rPr lang="ru-RU" sz="5400" b="1" dirty="0" smtClean="0"/>
              <a:t>/</a:t>
            </a:r>
            <a:r>
              <a:rPr lang="ru-RU" sz="4800" b="1" dirty="0" smtClean="0"/>
              <a:t> </a:t>
            </a:r>
            <a:r>
              <a:rPr lang="ru-RU" b="1" dirty="0" smtClean="0"/>
              <a:t>(3-1)! =  2 </a:t>
            </a:r>
            <a:r>
              <a:rPr lang="ru-RU" sz="5400" b="1" dirty="0" smtClean="0"/>
              <a:t>/</a:t>
            </a:r>
            <a:r>
              <a:rPr lang="ru-RU" b="1" dirty="0" smtClean="0"/>
              <a:t> 2!  =  2 </a:t>
            </a:r>
            <a:r>
              <a:rPr lang="ru-RU" sz="5400" b="1" dirty="0" smtClean="0"/>
              <a:t>/</a:t>
            </a:r>
            <a:r>
              <a:rPr lang="ru-RU" b="1" dirty="0" smtClean="0"/>
              <a:t> 1· 2  = 1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б) </a:t>
            </a:r>
            <a:r>
              <a:rPr lang="en-US" b="1" dirty="0" smtClean="0"/>
              <a:t>n</a:t>
            </a:r>
            <a:r>
              <a:rPr lang="ru-RU" b="1" dirty="0" smtClean="0"/>
              <a:t> =4,        </a:t>
            </a:r>
            <a:r>
              <a:rPr lang="en-US" b="1" dirty="0" smtClean="0"/>
              <a:t>k</a:t>
            </a:r>
            <a:r>
              <a:rPr lang="ru-RU" b="1" dirty="0" smtClean="0"/>
              <a:t> = 2 ∙ 6 </a:t>
            </a:r>
            <a:r>
              <a:rPr lang="ru-RU" sz="5400" b="1" dirty="0" smtClean="0"/>
              <a:t>/</a:t>
            </a:r>
            <a:r>
              <a:rPr lang="ru-RU" sz="4800" b="1" dirty="0" smtClean="0"/>
              <a:t> </a:t>
            </a:r>
            <a:r>
              <a:rPr lang="ru-RU" b="1" dirty="0" smtClean="0"/>
              <a:t>(4 - 1)!   =  12 </a:t>
            </a:r>
            <a:r>
              <a:rPr lang="ru-RU" sz="5400" b="1" dirty="0" smtClean="0"/>
              <a:t>/ </a:t>
            </a:r>
            <a:r>
              <a:rPr lang="ru-RU" b="1" dirty="0" smtClean="0"/>
              <a:t>3! =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     12 </a:t>
            </a:r>
            <a:r>
              <a:rPr lang="ru-RU" sz="4800" b="1" dirty="0" smtClean="0"/>
              <a:t>/</a:t>
            </a:r>
            <a:r>
              <a:rPr lang="ru-RU" b="1" dirty="0" smtClean="0"/>
              <a:t> 1 · 2 · 3 = 2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в) </a:t>
            </a:r>
            <a:r>
              <a:rPr lang="en-US" b="1" dirty="0" smtClean="0"/>
              <a:t>n</a:t>
            </a:r>
            <a:r>
              <a:rPr lang="ru-RU" b="1" dirty="0" smtClean="0"/>
              <a:t> =4,        </a:t>
            </a:r>
            <a:r>
              <a:rPr lang="en-US" b="1" dirty="0" smtClean="0"/>
              <a:t>k</a:t>
            </a:r>
            <a:r>
              <a:rPr lang="ru-RU" b="1" dirty="0" smtClean="0"/>
              <a:t> =  2 ∙ 6  ∙10 </a:t>
            </a:r>
            <a:r>
              <a:rPr lang="ru-RU" sz="5400" b="1" dirty="0" smtClean="0"/>
              <a:t>/</a:t>
            </a:r>
            <a:r>
              <a:rPr lang="ru-RU" sz="4800" b="1" dirty="0" smtClean="0"/>
              <a:t> </a:t>
            </a:r>
            <a:r>
              <a:rPr lang="ru-RU" b="1" dirty="0" smtClean="0"/>
              <a:t>(5- 1)! =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      120 </a:t>
            </a:r>
            <a:r>
              <a:rPr lang="ru-RU" sz="4400" b="1" dirty="0" smtClean="0"/>
              <a:t>/</a:t>
            </a:r>
            <a:r>
              <a:rPr lang="ru-RU" b="1" dirty="0" smtClean="0"/>
              <a:t> 1 ∙ 2·  3∙  4  = 5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г)  </a:t>
            </a:r>
            <a:r>
              <a:rPr lang="en-US" b="1" dirty="0" smtClean="0"/>
              <a:t>n</a:t>
            </a:r>
            <a:r>
              <a:rPr lang="ru-RU" b="1" dirty="0" smtClean="0"/>
              <a:t> =6,   </a:t>
            </a:r>
            <a:r>
              <a:rPr lang="en-US" b="1" dirty="0" smtClean="0"/>
              <a:t>k</a:t>
            </a:r>
            <a:r>
              <a:rPr lang="ru-RU" b="1" dirty="0" smtClean="0"/>
              <a:t> =  2 ∙ 6  ∙10 · 14 </a:t>
            </a:r>
            <a:r>
              <a:rPr lang="ru-RU" sz="5400" b="1" dirty="0" smtClean="0"/>
              <a:t>/ </a:t>
            </a:r>
            <a:r>
              <a:rPr lang="ru-RU" b="1" dirty="0" smtClean="0"/>
              <a:t>( 6-1)! =14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err="1" smtClean="0"/>
              <a:t>д</a:t>
            </a:r>
            <a:r>
              <a:rPr lang="ru-RU" b="1" dirty="0" smtClean="0"/>
              <a:t>) </a:t>
            </a:r>
            <a:r>
              <a:rPr lang="en-US" b="1" dirty="0" smtClean="0"/>
              <a:t>n</a:t>
            </a:r>
            <a:r>
              <a:rPr lang="ru-RU" b="1" dirty="0" smtClean="0"/>
              <a:t> =7,   </a:t>
            </a:r>
            <a:r>
              <a:rPr lang="en-US" b="1" dirty="0" smtClean="0"/>
              <a:t>k</a:t>
            </a:r>
            <a:r>
              <a:rPr lang="ru-RU" b="1" dirty="0" smtClean="0"/>
              <a:t> =  2 ∙ 6  ∙10 · 14 ∙ 18 </a:t>
            </a:r>
            <a:r>
              <a:rPr lang="ru-RU" sz="5400" b="1" dirty="0" smtClean="0"/>
              <a:t>/ </a:t>
            </a:r>
            <a:r>
              <a:rPr lang="ru-RU" b="1" dirty="0" smtClean="0"/>
              <a:t>( 7-1)! = 42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78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6750" y="2405063"/>
            <a:ext cx="27305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xit" presetSubtype="0" decel="10000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  <p:bldP spid="2457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7200" i="1" u="sng" smtClean="0">
                <a:solidFill>
                  <a:srgbClr val="FF0000"/>
                </a:solidFill>
              </a:rPr>
              <a:t>Теорема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rgbClr val="FF0000"/>
                </a:solidFill>
              </a:rPr>
              <a:t>       Площади равных многоугольников равны.</a:t>
            </a:r>
          </a:p>
          <a:p>
            <a:pPr eaLnBrk="1" hangingPunct="1">
              <a:buFont typeface="Arial" charset="0"/>
              <a:buNone/>
            </a:pPr>
            <a:endParaRPr lang="ru-RU" sz="66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1" name="Picture 5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6750" y="2405063"/>
            <a:ext cx="27305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2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  <p:bldP spid="27649" grpId="1"/>
      <p:bldP spid="27649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3" descr="F1E4097D"/>
          <p:cNvPicPr>
            <a:picLocks noChangeAspect="1" noChangeArrowheads="1"/>
          </p:cNvPicPr>
          <p:nvPr/>
        </p:nvPicPr>
        <p:blipFill>
          <a:blip r:embed="rId2"/>
          <a:srcRect l="45105" t="11566" r="17670" b="62569"/>
          <a:stretch>
            <a:fillRect/>
          </a:stretch>
        </p:blipFill>
        <p:spPr bwMode="auto">
          <a:xfrm>
            <a:off x="0" y="2786063"/>
            <a:ext cx="9144000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Определение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1974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     </a:t>
            </a:r>
            <a:r>
              <a:rPr lang="ru-RU" sz="4800" b="1" i="1" smtClean="0">
                <a:solidFill>
                  <a:srgbClr val="0070C0"/>
                </a:solidFill>
              </a:rPr>
              <a:t>Многоугольники  </a:t>
            </a:r>
            <a:r>
              <a:rPr lang="en-US" sz="4800" b="1" i="1" smtClean="0">
                <a:solidFill>
                  <a:srgbClr val="0070C0"/>
                </a:solidFill>
                <a:latin typeface="Baskerville Old Face" pitchFamily="18" charset="0"/>
              </a:rPr>
              <a:t>P</a:t>
            </a:r>
            <a:r>
              <a:rPr lang="ru-RU" sz="4800" b="1" i="1" smtClean="0">
                <a:solidFill>
                  <a:srgbClr val="0070C0"/>
                </a:solidFill>
                <a:latin typeface="Baskerville Old Face" pitchFamily="18" charset="0"/>
              </a:rPr>
              <a:t> и </a:t>
            </a:r>
            <a:r>
              <a:rPr lang="en-US" sz="4800" b="1" i="1" smtClean="0">
                <a:solidFill>
                  <a:srgbClr val="0070C0"/>
                </a:solidFill>
                <a:latin typeface="Baskerville Old Face" pitchFamily="18" charset="0"/>
              </a:rPr>
              <a:t>Q</a:t>
            </a:r>
            <a:r>
              <a:rPr lang="ru-RU" sz="4800" b="1" i="1" smtClean="0">
                <a:solidFill>
                  <a:srgbClr val="0070C0"/>
                </a:solidFill>
                <a:latin typeface="Baskerville Old Face" pitchFamily="18" charset="0"/>
              </a:rPr>
              <a:t>  </a:t>
            </a:r>
            <a:r>
              <a:rPr lang="ru-RU" smtClean="0">
                <a:latin typeface="Baskerville Old Face" pitchFamily="18" charset="0"/>
              </a:rPr>
              <a:t>равносоставлены, 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   если их можно разбить на соответственно                               равные фигуры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Криволинейные фигуры</a:t>
            </a:r>
            <a:endParaRPr lang="ru-RU" sz="4800" b="1" i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9698" name="Содержимое 3" descr="F1E4097D"/>
          <p:cNvPicPr>
            <a:picLocks noGrp="1"/>
          </p:cNvPicPr>
          <p:nvPr>
            <p:ph idx="1"/>
          </p:nvPr>
        </p:nvPicPr>
        <p:blipFill>
          <a:blip r:embed="rId2"/>
          <a:srcRect l="49573" t="52071" r="14821" b="28564"/>
          <a:stretch>
            <a:fillRect/>
          </a:stretch>
        </p:blipFill>
        <p:spPr>
          <a:xfrm>
            <a:off x="0" y="1143000"/>
            <a:ext cx="9144000" cy="5715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Свойства равносоставленных фигур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277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8000" smtClean="0">
                <a:solidFill>
                  <a:srgbClr val="0070C0"/>
                </a:solidFill>
              </a:rPr>
              <a:t>1.</a:t>
            </a:r>
            <a:r>
              <a:rPr lang="ru-RU" smtClean="0"/>
              <a:t>   </a:t>
            </a:r>
            <a:r>
              <a:rPr lang="ru-RU" sz="7200" smtClean="0"/>
              <a:t>Фигура </a:t>
            </a:r>
            <a:r>
              <a:rPr lang="en-US" sz="7200" smtClean="0">
                <a:latin typeface="Baskerville Old Face" pitchFamily="18" charset="0"/>
              </a:rPr>
              <a:t>P</a:t>
            </a:r>
            <a:r>
              <a:rPr lang="ru-RU" sz="7200" smtClean="0">
                <a:latin typeface="Baskerville Old Face" pitchFamily="18" charset="0"/>
              </a:rPr>
              <a:t> равносоставлена самой себе.</a:t>
            </a:r>
            <a:endParaRPr lang="ru-RU" sz="72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500"/>
            <a:ext cx="8929688" cy="55546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rgbClr val="0070C0"/>
                </a:solidFill>
              </a:rPr>
              <a:t>2. </a:t>
            </a:r>
            <a:r>
              <a:rPr lang="ru-RU" sz="4400" smtClean="0"/>
              <a:t>Если фигура </a:t>
            </a:r>
            <a:r>
              <a:rPr lang="en-US" sz="4400" smtClean="0">
                <a:latin typeface="Baskerville Old Face" pitchFamily="18" charset="0"/>
              </a:rPr>
              <a:t>P</a:t>
            </a:r>
            <a:r>
              <a:rPr lang="ru-RU" sz="4400" smtClean="0">
                <a:latin typeface="Baskerville Old Face" pitchFamily="18" charset="0"/>
              </a:rPr>
              <a:t>  равносоставлена с фигурой </a:t>
            </a:r>
            <a:r>
              <a:rPr lang="en-US" sz="4400" smtClean="0">
                <a:latin typeface="Baskerville Old Face" pitchFamily="18" charset="0"/>
              </a:rPr>
              <a:t>Q</a:t>
            </a:r>
            <a:r>
              <a:rPr lang="ru-RU" sz="4400" smtClean="0">
                <a:latin typeface="Baskerville Old Face" pitchFamily="18" charset="0"/>
              </a:rPr>
              <a:t>,  то фигура </a:t>
            </a:r>
            <a:r>
              <a:rPr lang="en-US" sz="4400" smtClean="0">
                <a:latin typeface="Baskerville Old Face" pitchFamily="18" charset="0"/>
              </a:rPr>
              <a:t>Q</a:t>
            </a:r>
            <a:r>
              <a:rPr lang="ru-RU" sz="4400" smtClean="0">
                <a:latin typeface="Baskerville Old Face" pitchFamily="18" charset="0"/>
              </a:rPr>
              <a:t> равносоставлена  с фигурой </a:t>
            </a:r>
            <a:r>
              <a:rPr lang="en-US" sz="4400" smtClean="0">
                <a:latin typeface="Baskerville Old Face" pitchFamily="18" charset="0"/>
              </a:rPr>
              <a:t>P</a:t>
            </a:r>
            <a:endParaRPr lang="ru-RU" sz="4400" smtClean="0">
              <a:latin typeface="Baskerville Old Face" pitchFamily="18" charset="0"/>
            </a:endParaRPr>
          </a:p>
          <a:p>
            <a:pPr eaLnBrk="1" hangingPunct="1"/>
            <a:endParaRPr lang="ru-RU" smtClean="0"/>
          </a:p>
        </p:txBody>
      </p:sp>
      <p:pic>
        <p:nvPicPr>
          <p:cNvPr id="5" name="Содержимое 3" descr="A3995EA9"/>
          <p:cNvPicPr>
            <a:picLocks/>
          </p:cNvPicPr>
          <p:nvPr/>
        </p:nvPicPr>
        <p:blipFill>
          <a:blip r:embed="rId2"/>
          <a:srcRect l="45032" t="58629" r="40295" b="15184"/>
          <a:stretch>
            <a:fillRect/>
          </a:stretch>
        </p:blipFill>
        <p:spPr bwMode="auto">
          <a:xfrm>
            <a:off x="1357313" y="3500438"/>
            <a:ext cx="228600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A3995EA9"/>
          <p:cNvPicPr>
            <a:picLocks noChangeAspect="1" noChangeArrowheads="1"/>
          </p:cNvPicPr>
          <p:nvPr/>
        </p:nvPicPr>
        <p:blipFill>
          <a:blip r:embed="rId2"/>
          <a:srcRect l="62994" t="55859" r="19264" b="22958"/>
          <a:stretch>
            <a:fillRect/>
          </a:stretch>
        </p:blipFill>
        <p:spPr bwMode="auto">
          <a:xfrm>
            <a:off x="4643438" y="3571875"/>
            <a:ext cx="2500312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18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546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5400" smtClean="0">
                <a:solidFill>
                  <a:srgbClr val="0070C0"/>
                </a:solidFill>
              </a:rPr>
              <a:t>3</a:t>
            </a:r>
            <a:r>
              <a:rPr lang="ru-RU" smtClean="0"/>
              <a:t>.   </a:t>
            </a:r>
            <a:r>
              <a:rPr lang="ru-RU" sz="4800" smtClean="0"/>
              <a:t>Если фигура </a:t>
            </a:r>
            <a:r>
              <a:rPr lang="en-US" sz="4800" smtClean="0">
                <a:latin typeface="Baskerville Old Face" pitchFamily="18" charset="0"/>
              </a:rPr>
              <a:t>P</a:t>
            </a:r>
            <a:r>
              <a:rPr lang="ru-RU" sz="4800" smtClean="0">
                <a:latin typeface="Baskerville Old Face" pitchFamily="18" charset="0"/>
              </a:rPr>
              <a:t>  равносоставлена с фигурой </a:t>
            </a:r>
            <a:r>
              <a:rPr lang="en-US" sz="4800" smtClean="0">
                <a:latin typeface="Baskerville Old Face" pitchFamily="18" charset="0"/>
              </a:rPr>
              <a:t>Q</a:t>
            </a:r>
            <a:r>
              <a:rPr lang="ru-RU" sz="4800" smtClean="0">
                <a:latin typeface="Baskerville Old Face" pitchFamily="18" charset="0"/>
              </a:rPr>
              <a:t>,  а фигура </a:t>
            </a:r>
            <a:r>
              <a:rPr lang="en-US" sz="4800" smtClean="0">
                <a:latin typeface="Baskerville Old Face" pitchFamily="18" charset="0"/>
              </a:rPr>
              <a:t>Q</a:t>
            </a:r>
            <a:r>
              <a:rPr lang="ru-RU" sz="4800" smtClean="0">
                <a:latin typeface="Baskerville Old Face" pitchFamily="18" charset="0"/>
              </a:rPr>
              <a:t> равносоставлена с фигурой   </a:t>
            </a:r>
            <a:r>
              <a:rPr lang="en-US" sz="4800" smtClean="0">
                <a:latin typeface="Baskerville Old Face" pitchFamily="18" charset="0"/>
              </a:rPr>
              <a:t>F</a:t>
            </a:r>
            <a:r>
              <a:rPr lang="ru-RU" sz="4800" smtClean="0">
                <a:latin typeface="Baskerville Old Face" pitchFamily="18" charset="0"/>
              </a:rPr>
              <a:t>, то фигура  </a:t>
            </a:r>
            <a:r>
              <a:rPr lang="en-US" sz="4800" smtClean="0">
                <a:latin typeface="Baskerville Old Face" pitchFamily="18" charset="0"/>
              </a:rPr>
              <a:t>P</a:t>
            </a:r>
            <a:r>
              <a:rPr lang="ru-RU" sz="4800" smtClean="0">
                <a:latin typeface="Baskerville Old Face" pitchFamily="18" charset="0"/>
              </a:rPr>
              <a:t>  равносоставлена с фигурой </a:t>
            </a:r>
            <a:r>
              <a:rPr lang="en-US" sz="4800" smtClean="0">
                <a:latin typeface="Baskerville Old Face" pitchFamily="18" charset="0"/>
              </a:rPr>
              <a:t>F</a:t>
            </a:r>
            <a:r>
              <a:rPr lang="ru-RU" sz="4800" smtClean="0">
                <a:latin typeface="Baskerville Old Face" pitchFamily="18" charset="0"/>
              </a:rPr>
              <a:t> </a:t>
            </a:r>
            <a:endParaRPr lang="ru-RU" smtClean="0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5842" name="Picture 4" descr="Рисунок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4125" y="1892300"/>
            <a:ext cx="4095750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358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3584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68313" y="836613"/>
            <a:ext cx="82296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5400" u="sng" smtClean="0">
                <a:solidFill>
                  <a:srgbClr val="0070C0"/>
                </a:solidFill>
              </a:rPr>
              <a:t>Два множества </a:t>
            </a:r>
            <a:r>
              <a:rPr lang="ru-RU" sz="5400" smtClean="0">
                <a:solidFill>
                  <a:srgbClr val="0070C0"/>
                </a:solidFill>
              </a:rPr>
              <a:t>называются </a:t>
            </a:r>
            <a:r>
              <a:rPr lang="ru-RU" sz="5400" u="sng" smtClean="0">
                <a:solidFill>
                  <a:srgbClr val="0070C0"/>
                </a:solidFill>
              </a:rPr>
              <a:t>равномощными</a:t>
            </a:r>
            <a:r>
              <a:rPr lang="ru-RU" sz="5400" smtClean="0">
                <a:solidFill>
                  <a:srgbClr val="0070C0"/>
                </a:solidFill>
              </a:rPr>
              <a:t>, если между ними можно установить взаимнооднозначное  соответствие. 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2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14337" grpId="1"/>
      <p:bldP spid="14337" grpId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u="sng" smtClean="0"/>
              <a:t>Дано:</a:t>
            </a:r>
            <a:r>
              <a:rPr lang="ru-RU" b="1" smtClean="0"/>
              <a:t>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>
                <a:latin typeface="Baskerville Old Face" pitchFamily="18" charset="0"/>
              </a:rPr>
              <a:t>    </a:t>
            </a:r>
            <a:r>
              <a:rPr lang="en-US" smtClean="0">
                <a:latin typeface="Baskerville Old Face" pitchFamily="18" charset="0"/>
              </a:rPr>
              <a:t>P</a:t>
            </a:r>
            <a:r>
              <a:rPr lang="ru-RU" smtClean="0">
                <a:latin typeface="Baskerville Old Face" pitchFamily="18" charset="0"/>
              </a:rPr>
              <a:t>  и </a:t>
            </a:r>
            <a:r>
              <a:rPr lang="en-US" smtClean="0">
                <a:latin typeface="Baskerville Old Face" pitchFamily="18" charset="0"/>
              </a:rPr>
              <a:t>Q</a:t>
            </a:r>
            <a:r>
              <a:rPr lang="ru-RU" smtClean="0">
                <a:latin typeface="Baskerville Old Face" pitchFamily="18" charset="0"/>
              </a:rPr>
              <a:t>  равносоставленные                                                многоугольники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u="sng" smtClean="0"/>
              <a:t>Доказать: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/>
              <a:t>    </a:t>
            </a:r>
            <a:r>
              <a:rPr lang="en-US" smtClean="0">
                <a:latin typeface="Baskerville Old Face" pitchFamily="18" charset="0"/>
              </a:rPr>
              <a:t>P</a:t>
            </a:r>
            <a:r>
              <a:rPr lang="ru-RU" smtClean="0">
                <a:latin typeface="Baskerville Old Face" pitchFamily="18" charset="0"/>
              </a:rPr>
              <a:t>  и </a:t>
            </a:r>
            <a:r>
              <a:rPr lang="en-US" smtClean="0">
                <a:latin typeface="Baskerville Old Face" pitchFamily="18" charset="0"/>
              </a:rPr>
              <a:t>Q</a:t>
            </a:r>
            <a:r>
              <a:rPr lang="ru-RU" smtClean="0">
                <a:latin typeface="Baskerville Old Face" pitchFamily="18" charset="0"/>
              </a:rPr>
              <a:t>  равновелики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u="sng" smtClean="0">
                <a:latin typeface="Baskerville Old Face" pitchFamily="18" charset="0"/>
              </a:rPr>
              <a:t>Доказательство: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u="sng" smtClean="0">
                <a:latin typeface="Baskerville Old Face" pitchFamily="18" charset="0"/>
              </a:rPr>
              <a:t> </a:t>
            </a:r>
            <a:r>
              <a:rPr lang="en-US" sz="2400" smtClean="0">
                <a:latin typeface="Baskerville Old Face" pitchFamily="18" charset="0"/>
              </a:rPr>
              <a:t>P</a:t>
            </a:r>
            <a:r>
              <a:rPr lang="ru-RU" sz="2400" smtClean="0">
                <a:latin typeface="Baskerville Old Face" pitchFamily="18" charset="0"/>
              </a:rPr>
              <a:t> = </a:t>
            </a:r>
            <a:r>
              <a:rPr lang="en-US" sz="2400" smtClean="0">
                <a:latin typeface="Baskerville Old Face" pitchFamily="18" charset="0"/>
              </a:rPr>
              <a:t>P</a:t>
            </a:r>
            <a:r>
              <a:rPr lang="en-US" sz="2400" smtClean="0">
                <a:latin typeface="Cambria Math" pitchFamily="18" charset="0"/>
              </a:rPr>
              <a:t>₁</a:t>
            </a:r>
            <a:r>
              <a:rPr lang="ru-RU" sz="2400" smtClean="0">
                <a:latin typeface="Cambria Math" pitchFamily="18" charset="0"/>
              </a:rPr>
              <a:t>+ </a:t>
            </a:r>
            <a:r>
              <a:rPr lang="en-US" sz="2400" smtClean="0">
                <a:latin typeface="Baskerville Old Face" pitchFamily="18" charset="0"/>
              </a:rPr>
              <a:t>P</a:t>
            </a:r>
            <a:r>
              <a:rPr lang="ru-RU" sz="2400" smtClean="0">
                <a:latin typeface="Cambria Math" pitchFamily="18" charset="0"/>
              </a:rPr>
              <a:t>₂ + … +</a:t>
            </a:r>
            <a:r>
              <a:rPr lang="en-US" sz="2400" smtClean="0">
                <a:latin typeface="Baskerville Old Face" pitchFamily="18" charset="0"/>
              </a:rPr>
              <a:t>P</a:t>
            </a:r>
            <a:r>
              <a:rPr lang="en-US" sz="2000" smtClean="0">
                <a:latin typeface="Baskerville Old Face" pitchFamily="18" charset="0"/>
              </a:rPr>
              <a:t>n</a:t>
            </a:r>
            <a:endParaRPr lang="ru-RU" sz="2400" smtClean="0">
              <a:latin typeface="Baskerville Old Face" pitchFamily="18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Baskerville Old Face" pitchFamily="18" charset="0"/>
              </a:rPr>
              <a:t>Q</a:t>
            </a:r>
            <a:r>
              <a:rPr lang="ru-RU" sz="2400" smtClean="0">
                <a:latin typeface="Baskerville Old Face" pitchFamily="18" charset="0"/>
              </a:rPr>
              <a:t> = </a:t>
            </a:r>
            <a:r>
              <a:rPr lang="en-US" sz="2400" smtClean="0">
                <a:latin typeface="Baskerville Old Face" pitchFamily="18" charset="0"/>
              </a:rPr>
              <a:t>Q</a:t>
            </a:r>
            <a:r>
              <a:rPr lang="en-US" sz="2400" smtClean="0">
                <a:latin typeface="Cambria Math" pitchFamily="18" charset="0"/>
              </a:rPr>
              <a:t>₁</a:t>
            </a:r>
            <a:r>
              <a:rPr lang="ru-RU" sz="2400" smtClean="0">
                <a:latin typeface="Cambria Math" pitchFamily="18" charset="0"/>
              </a:rPr>
              <a:t> + </a:t>
            </a:r>
            <a:r>
              <a:rPr lang="en-US" sz="2400" smtClean="0">
                <a:latin typeface="Baskerville Old Face" pitchFamily="18" charset="0"/>
              </a:rPr>
              <a:t>Q</a:t>
            </a:r>
            <a:r>
              <a:rPr lang="en-US" sz="2400" smtClean="0">
                <a:latin typeface="Cambria Math" pitchFamily="18" charset="0"/>
              </a:rPr>
              <a:t>₂</a:t>
            </a:r>
            <a:r>
              <a:rPr lang="ru-RU" sz="2400" smtClean="0">
                <a:latin typeface="Cambria Math" pitchFamily="18" charset="0"/>
              </a:rPr>
              <a:t> + … +</a:t>
            </a:r>
            <a:r>
              <a:rPr lang="en-US" sz="2400" smtClean="0">
                <a:latin typeface="Baskerville Old Face" pitchFamily="18" charset="0"/>
              </a:rPr>
              <a:t>Q</a:t>
            </a:r>
            <a:r>
              <a:rPr lang="en-US" sz="2000" smtClean="0">
                <a:latin typeface="Baskerville Old Face" pitchFamily="18" charset="0"/>
              </a:rPr>
              <a:t>n</a:t>
            </a:r>
            <a:r>
              <a:rPr lang="ru-RU" sz="2400" smtClean="0">
                <a:latin typeface="Baskerville Old Face" pitchFamily="18" charset="0"/>
              </a:rPr>
              <a:t>, где </a:t>
            </a:r>
            <a:r>
              <a:rPr lang="en-US" sz="2400" smtClean="0">
                <a:latin typeface="Baskerville Old Face" pitchFamily="18" charset="0"/>
              </a:rPr>
              <a:t>P</a:t>
            </a:r>
            <a:r>
              <a:rPr lang="en-US" sz="2400" smtClean="0">
                <a:latin typeface="Cambria Math" pitchFamily="18" charset="0"/>
              </a:rPr>
              <a:t>₁</a:t>
            </a:r>
            <a:r>
              <a:rPr lang="ru-RU" sz="2400" smtClean="0">
                <a:latin typeface="Baskerville Old Face" pitchFamily="18" charset="0"/>
              </a:rPr>
              <a:t>=</a:t>
            </a:r>
            <a:r>
              <a:rPr lang="en-US" sz="2400" smtClean="0">
                <a:latin typeface="Baskerville Old Face" pitchFamily="18" charset="0"/>
              </a:rPr>
              <a:t>Q</a:t>
            </a:r>
            <a:r>
              <a:rPr lang="en-US" sz="2400" smtClean="0">
                <a:latin typeface="Cambria Math" pitchFamily="18" charset="0"/>
              </a:rPr>
              <a:t>₁</a:t>
            </a:r>
            <a:r>
              <a:rPr lang="ru-RU" sz="2400" smtClean="0">
                <a:latin typeface="Cambria Math" pitchFamily="18" charset="0"/>
              </a:rPr>
              <a:t>, </a:t>
            </a:r>
            <a:r>
              <a:rPr lang="en-US" sz="2400" smtClean="0">
                <a:latin typeface="Baskerville Old Face" pitchFamily="18" charset="0"/>
              </a:rPr>
              <a:t>P</a:t>
            </a:r>
            <a:r>
              <a:rPr lang="ru-RU" sz="2400" smtClean="0">
                <a:latin typeface="Cambria Math" pitchFamily="18" charset="0"/>
              </a:rPr>
              <a:t>₂ = </a:t>
            </a:r>
            <a:r>
              <a:rPr lang="en-US" sz="2400" smtClean="0">
                <a:latin typeface="Baskerville Old Face" pitchFamily="18" charset="0"/>
              </a:rPr>
              <a:t>Q</a:t>
            </a:r>
            <a:r>
              <a:rPr lang="en-US" sz="2400" smtClean="0">
                <a:latin typeface="Cambria Math" pitchFamily="18" charset="0"/>
              </a:rPr>
              <a:t>₂</a:t>
            </a:r>
            <a:r>
              <a:rPr lang="ru-RU" sz="2400" smtClean="0">
                <a:latin typeface="Cambria Math" pitchFamily="18" charset="0"/>
              </a:rPr>
              <a:t>, …, </a:t>
            </a:r>
            <a:r>
              <a:rPr lang="en-US" sz="2400" smtClean="0">
                <a:latin typeface="Baskerville Old Face" pitchFamily="18" charset="0"/>
              </a:rPr>
              <a:t>P</a:t>
            </a:r>
            <a:r>
              <a:rPr lang="en-US" sz="2000" smtClean="0">
                <a:latin typeface="Baskerville Old Face" pitchFamily="18" charset="0"/>
              </a:rPr>
              <a:t>n</a:t>
            </a:r>
            <a:r>
              <a:rPr lang="ru-RU" sz="2400" smtClean="0">
                <a:latin typeface="Baskerville Old Face" pitchFamily="18" charset="0"/>
              </a:rPr>
              <a:t> =</a:t>
            </a:r>
            <a:r>
              <a:rPr lang="ru-RU" sz="2400" smtClean="0">
                <a:latin typeface="Cambria Math" pitchFamily="18" charset="0"/>
              </a:rPr>
              <a:t> </a:t>
            </a:r>
            <a:r>
              <a:rPr lang="en-US" sz="2400" smtClean="0">
                <a:latin typeface="Baskerville Old Face" pitchFamily="18" charset="0"/>
              </a:rPr>
              <a:t>Q</a:t>
            </a:r>
            <a:r>
              <a:rPr lang="en-US" sz="2000" smtClean="0">
                <a:latin typeface="Baskerville Old Face" pitchFamily="18" charset="0"/>
              </a:rPr>
              <a:t>n</a:t>
            </a:r>
            <a:r>
              <a:rPr lang="ru-RU" sz="2400" smtClean="0">
                <a:latin typeface="Baskerville Old Face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smtClean="0">
                <a:latin typeface="Cambria Math" pitchFamily="18" charset="0"/>
              </a:rPr>
              <a:t>S</a:t>
            </a:r>
            <a:r>
              <a:rPr lang="en-US" sz="1800" smtClean="0">
                <a:latin typeface="Cambria Math" pitchFamily="18" charset="0"/>
              </a:rPr>
              <a:t>p</a:t>
            </a:r>
            <a:r>
              <a:rPr lang="en-US" sz="2800" smtClean="0">
                <a:latin typeface="Cambria Math" pitchFamily="18" charset="0"/>
              </a:rPr>
              <a:t>₁</a:t>
            </a:r>
            <a:r>
              <a:rPr lang="ru-RU" sz="2800" smtClean="0">
                <a:latin typeface="Cambria Math" pitchFamily="18" charset="0"/>
              </a:rPr>
              <a:t> = </a:t>
            </a:r>
            <a:r>
              <a:rPr lang="en-US" sz="2800" smtClean="0">
                <a:latin typeface="Cambria Math" pitchFamily="18" charset="0"/>
              </a:rPr>
              <a:t>S</a:t>
            </a:r>
            <a:r>
              <a:rPr lang="en-US" sz="1600" smtClean="0">
                <a:latin typeface="Baskerville Old Face" pitchFamily="18" charset="0"/>
              </a:rPr>
              <a:t>Q</a:t>
            </a:r>
            <a:r>
              <a:rPr lang="en-US" sz="2800" smtClean="0">
                <a:latin typeface="Cambria Math" pitchFamily="18" charset="0"/>
              </a:rPr>
              <a:t>₁</a:t>
            </a:r>
            <a:r>
              <a:rPr lang="ru-RU" sz="2800" smtClean="0">
                <a:latin typeface="Cambria Math" pitchFamily="18" charset="0"/>
              </a:rPr>
              <a:t>,  </a:t>
            </a:r>
            <a:r>
              <a:rPr lang="en-US" smtClean="0">
                <a:latin typeface="Cambria Math" pitchFamily="18" charset="0"/>
              </a:rPr>
              <a:t>S</a:t>
            </a:r>
            <a:r>
              <a:rPr lang="en-US" sz="2000" smtClean="0">
                <a:latin typeface="Cambria Math" pitchFamily="18" charset="0"/>
              </a:rPr>
              <a:t>p₂</a:t>
            </a:r>
            <a:r>
              <a:rPr lang="ru-RU" smtClean="0">
                <a:latin typeface="Cambria Math" pitchFamily="18" charset="0"/>
              </a:rPr>
              <a:t> = </a:t>
            </a:r>
            <a:r>
              <a:rPr lang="en-US" smtClean="0">
                <a:latin typeface="Cambria Math" pitchFamily="18" charset="0"/>
              </a:rPr>
              <a:t>S</a:t>
            </a:r>
            <a:r>
              <a:rPr lang="en-US" sz="1800" smtClean="0">
                <a:latin typeface="Baskerville Old Face" pitchFamily="18" charset="0"/>
              </a:rPr>
              <a:t>Q</a:t>
            </a:r>
            <a:r>
              <a:rPr lang="en-US" sz="2800" smtClean="0">
                <a:latin typeface="Cambria Math" pitchFamily="18" charset="0"/>
              </a:rPr>
              <a:t>₂</a:t>
            </a:r>
            <a:r>
              <a:rPr lang="ru-RU" sz="2800" smtClean="0">
                <a:latin typeface="Cambria Math" pitchFamily="18" charset="0"/>
              </a:rPr>
              <a:t>, …, </a:t>
            </a:r>
            <a:r>
              <a:rPr lang="en-US" smtClean="0">
                <a:latin typeface="Cambria Math" pitchFamily="18" charset="0"/>
              </a:rPr>
              <a:t>S</a:t>
            </a:r>
            <a:r>
              <a:rPr lang="en-US" sz="2000" smtClean="0">
                <a:latin typeface="Cambria Math" pitchFamily="18" charset="0"/>
              </a:rPr>
              <a:t>p</a:t>
            </a:r>
            <a:r>
              <a:rPr lang="en-US" sz="2000" smtClean="0">
                <a:latin typeface="Baskerville Old Face" pitchFamily="18" charset="0"/>
              </a:rPr>
              <a:t>n</a:t>
            </a:r>
            <a:r>
              <a:rPr lang="ru-RU" smtClean="0">
                <a:latin typeface="Cambria Math" pitchFamily="18" charset="0"/>
              </a:rPr>
              <a:t> = </a:t>
            </a:r>
            <a:r>
              <a:rPr lang="en-US" smtClean="0">
                <a:latin typeface="Cambria Math" pitchFamily="18" charset="0"/>
              </a:rPr>
              <a:t>S</a:t>
            </a:r>
            <a:r>
              <a:rPr lang="en-US" sz="1800" smtClean="0">
                <a:latin typeface="Baskerville Old Face" pitchFamily="18" charset="0"/>
              </a:rPr>
              <a:t>Q</a:t>
            </a:r>
            <a:r>
              <a:rPr lang="en-US" sz="2000" smtClean="0">
                <a:latin typeface="Cambria Math" pitchFamily="18" charset="0"/>
              </a:rPr>
              <a:t>n</a:t>
            </a:r>
            <a:r>
              <a:rPr lang="ru-RU" sz="2000" smtClean="0">
                <a:latin typeface="Cambria Math" pitchFamily="18" charset="0"/>
              </a:rPr>
              <a:t>.</a:t>
            </a:r>
            <a:r>
              <a:rPr lang="en-US" sz="2000" smtClean="0">
                <a:latin typeface="Cambria Math" pitchFamily="18" charset="0"/>
              </a:rPr>
              <a:t> </a:t>
            </a:r>
            <a:endParaRPr lang="ru-RU" sz="2000" smtClean="0">
              <a:latin typeface="Cambria Math" pitchFamily="18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mtClean="0">
                <a:latin typeface="Cambria Math" pitchFamily="18" charset="0"/>
              </a:rPr>
              <a:t>S</a:t>
            </a:r>
            <a:r>
              <a:rPr lang="en-US" sz="2000" smtClean="0">
                <a:latin typeface="Cambria Math" pitchFamily="18" charset="0"/>
              </a:rPr>
              <a:t>p</a:t>
            </a:r>
            <a:r>
              <a:rPr lang="ru-RU" sz="2000" smtClean="0">
                <a:latin typeface="Cambria Math" pitchFamily="18" charset="0"/>
              </a:rPr>
              <a:t> =</a:t>
            </a:r>
            <a:r>
              <a:rPr lang="en-US" smtClean="0">
                <a:latin typeface="Cambria Math" pitchFamily="18" charset="0"/>
              </a:rPr>
              <a:t> S</a:t>
            </a:r>
            <a:r>
              <a:rPr lang="en-US" sz="2000" smtClean="0">
                <a:latin typeface="Cambria Math" pitchFamily="18" charset="0"/>
              </a:rPr>
              <a:t>p</a:t>
            </a:r>
            <a:r>
              <a:rPr lang="en-US" sz="2800" smtClean="0">
                <a:latin typeface="Cambria Math" pitchFamily="18" charset="0"/>
              </a:rPr>
              <a:t>₁</a:t>
            </a:r>
            <a:r>
              <a:rPr lang="ru-RU" smtClean="0">
                <a:latin typeface="Cambria Math" pitchFamily="18" charset="0"/>
              </a:rPr>
              <a:t> +</a:t>
            </a:r>
            <a:r>
              <a:rPr lang="en-US" smtClean="0">
                <a:latin typeface="Cambria Math" pitchFamily="18" charset="0"/>
              </a:rPr>
              <a:t> S</a:t>
            </a:r>
            <a:r>
              <a:rPr lang="en-US" sz="2000" smtClean="0">
                <a:latin typeface="Cambria Math" pitchFamily="18" charset="0"/>
              </a:rPr>
              <a:t>p₂</a:t>
            </a:r>
            <a:r>
              <a:rPr lang="ru-RU" sz="2000" smtClean="0">
                <a:latin typeface="Cambria Math" pitchFamily="18" charset="0"/>
              </a:rPr>
              <a:t> + …  + </a:t>
            </a:r>
            <a:r>
              <a:rPr lang="en-US" smtClean="0">
                <a:latin typeface="Cambria Math" pitchFamily="18" charset="0"/>
              </a:rPr>
              <a:t>S</a:t>
            </a:r>
            <a:r>
              <a:rPr lang="en-US" sz="2400" smtClean="0">
                <a:latin typeface="Cambria Math" pitchFamily="18" charset="0"/>
              </a:rPr>
              <a:t>p</a:t>
            </a:r>
            <a:r>
              <a:rPr lang="en-US" sz="2400" smtClean="0">
                <a:latin typeface="Baskerville Old Face" pitchFamily="18" charset="0"/>
              </a:rPr>
              <a:t>n</a:t>
            </a:r>
            <a:r>
              <a:rPr lang="ru-RU" sz="2400" smtClean="0">
                <a:latin typeface="Baskerville Old Face" pitchFamily="18" charset="0"/>
              </a:rPr>
              <a:t> = </a:t>
            </a:r>
            <a:r>
              <a:rPr lang="en-US" sz="2800" smtClean="0">
                <a:latin typeface="Cambria Math" pitchFamily="18" charset="0"/>
              </a:rPr>
              <a:t>S</a:t>
            </a:r>
            <a:r>
              <a:rPr lang="en-US" sz="1600" smtClean="0">
                <a:latin typeface="Baskerville Old Face" pitchFamily="18" charset="0"/>
              </a:rPr>
              <a:t>Q</a:t>
            </a:r>
            <a:r>
              <a:rPr lang="en-US" sz="2800" smtClean="0">
                <a:latin typeface="Cambria Math" pitchFamily="18" charset="0"/>
              </a:rPr>
              <a:t>₁</a:t>
            </a:r>
            <a:r>
              <a:rPr lang="ru-RU" sz="2800" smtClean="0">
                <a:latin typeface="Cambria Math" pitchFamily="18" charset="0"/>
              </a:rPr>
              <a:t>+</a:t>
            </a:r>
            <a:r>
              <a:rPr lang="en-US" sz="2800" smtClean="0">
                <a:latin typeface="Cambria Math" pitchFamily="18" charset="0"/>
              </a:rPr>
              <a:t> S</a:t>
            </a:r>
            <a:r>
              <a:rPr lang="en-US" sz="1600" smtClean="0">
                <a:latin typeface="Baskerville Old Face" pitchFamily="18" charset="0"/>
              </a:rPr>
              <a:t>Q</a:t>
            </a:r>
            <a:r>
              <a:rPr lang="en-US" sz="2400" smtClean="0">
                <a:latin typeface="Cambria Math" pitchFamily="18" charset="0"/>
              </a:rPr>
              <a:t>₂</a:t>
            </a:r>
            <a:r>
              <a:rPr lang="ru-RU" sz="2400" smtClean="0">
                <a:latin typeface="Cambria Math" pitchFamily="18" charset="0"/>
              </a:rPr>
              <a:t> + … +</a:t>
            </a:r>
            <a:r>
              <a:rPr lang="en-US" sz="2800" smtClean="0">
                <a:latin typeface="Cambria Math" pitchFamily="18" charset="0"/>
              </a:rPr>
              <a:t> S</a:t>
            </a:r>
            <a:r>
              <a:rPr lang="en-US" sz="1600" smtClean="0">
                <a:latin typeface="Baskerville Old Face" pitchFamily="18" charset="0"/>
              </a:rPr>
              <a:t>Q</a:t>
            </a:r>
            <a:r>
              <a:rPr lang="en-US" sz="1800" smtClean="0">
                <a:latin typeface="Cambria Math" pitchFamily="18" charset="0"/>
              </a:rPr>
              <a:t>n</a:t>
            </a:r>
            <a:r>
              <a:rPr lang="ru-RU" sz="1800" smtClean="0">
                <a:latin typeface="Cambria Math" pitchFamily="18" charset="0"/>
              </a:rPr>
              <a:t> = </a:t>
            </a:r>
            <a:r>
              <a:rPr lang="en-US" sz="2800" smtClean="0">
                <a:latin typeface="Cambria Math" pitchFamily="18" charset="0"/>
              </a:rPr>
              <a:t>S</a:t>
            </a:r>
            <a:r>
              <a:rPr lang="en-US" sz="1800" smtClean="0">
                <a:latin typeface="Baskerville Old Face" pitchFamily="18" charset="0"/>
              </a:rPr>
              <a:t>Q</a:t>
            </a:r>
            <a:r>
              <a:rPr lang="ru-RU" sz="2800" smtClean="0">
                <a:latin typeface="Cambria Math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/>
              <a:t>   </a:t>
            </a:r>
            <a:r>
              <a:rPr lang="en-US" smtClean="0">
                <a:solidFill>
                  <a:srgbClr val="FF0000"/>
                </a:solidFill>
                <a:latin typeface="Baskerville Old Face" pitchFamily="18" charset="0"/>
              </a:rPr>
              <a:t>P</a:t>
            </a:r>
            <a:r>
              <a:rPr lang="ru-RU" smtClean="0">
                <a:solidFill>
                  <a:srgbClr val="FF0000"/>
                </a:solidFill>
                <a:latin typeface="Baskerville Old Face" pitchFamily="18" charset="0"/>
              </a:rPr>
              <a:t>  и </a:t>
            </a:r>
            <a:r>
              <a:rPr lang="en-US" smtClean="0">
                <a:solidFill>
                  <a:srgbClr val="FF0000"/>
                </a:solidFill>
                <a:latin typeface="Baskerville Old Face" pitchFamily="18" charset="0"/>
              </a:rPr>
              <a:t>Q</a:t>
            </a:r>
            <a:r>
              <a:rPr lang="ru-RU" smtClean="0">
                <a:solidFill>
                  <a:srgbClr val="FF0000"/>
                </a:solidFill>
                <a:latin typeface="Baskerville Old Face" pitchFamily="18" charset="0"/>
              </a:rPr>
              <a:t>  равновелики .</a:t>
            </a:r>
            <a:endParaRPr lang="ru-RU" smtClean="0">
              <a:solidFill>
                <a:srgbClr val="FF0000"/>
              </a:solidFill>
              <a:latin typeface="Cambria Math" pitchFamily="18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mtClean="0">
              <a:latin typeface="Cambria Math" pitchFamily="18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mtClean="0">
              <a:latin typeface="Baskerville Old Face" pitchFamily="18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2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3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-6350" y="-579438"/>
            <a:ext cx="8242300" cy="2511426"/>
          </a:xfrm>
        </p:spPr>
      </p:pic>
      <p:sp>
        <p:nvSpPr>
          <p:cNvPr id="3789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600" smtClean="0">
                <a:solidFill>
                  <a:srgbClr val="FF0000"/>
                </a:solidFill>
              </a:rPr>
              <a:t>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643051"/>
            <a:ext cx="8501122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Всякие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 </a:t>
            </a: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равносоставленные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 многоугольники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       равновелики.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8914" name="Picture 4" descr="Рисунок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0925" y="1736725"/>
            <a:ext cx="45021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2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3" grpId="0"/>
      <p:bldP spid="38913" grpId="1"/>
      <p:bldP spid="38913" grpId="2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9938" name="Picture 4" descr="Рисунок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8438" y="1171575"/>
            <a:ext cx="6207125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-.5"/>
                                          </p:val>
                                        </p:tav>
                                        <p:tav tm="50000">
                                          <p:val>
                                            <p:strVal val="#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5" presetClass="exit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-.5"/>
                                          </p:val>
                                        </p:tav>
                                        <p:tav tm="100000">
                                          <p:val>
                                            <p:strVal val="ppt_w-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strVal val="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8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/>
      <p:bldP spid="39937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40963" name="Прямоугольник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013" y="-195263"/>
            <a:ext cx="8156575" cy="235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28662" y="2428868"/>
            <a:ext cx="7786742" cy="24929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Равновеликие многоугольники </a:t>
            </a:r>
            <a:r>
              <a:rPr lang="ru-RU" sz="4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равносоставленны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z="7200" smtClean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 </a:t>
            </a:r>
            <a:endParaRPr lang="ru-RU" sz="8000" dirty="0" smtClean="0">
              <a:solidFill>
                <a:srgbClr val="00B0F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dirty="0" smtClean="0">
                <a:solidFill>
                  <a:srgbClr val="00B0F0"/>
                </a:solidFill>
              </a:rPr>
              <a:t>Игра «</a:t>
            </a:r>
            <a:r>
              <a:rPr lang="ru-RU" sz="8000" b="1" i="1" dirty="0" err="1" smtClean="0">
                <a:solidFill>
                  <a:schemeClr val="accent6">
                    <a:lumMod val="75000"/>
                  </a:schemeClr>
                </a:solidFill>
              </a:rPr>
              <a:t>Танграм</a:t>
            </a:r>
            <a:r>
              <a:rPr lang="ru-RU" sz="8000" dirty="0" smtClean="0">
                <a:solidFill>
                  <a:srgbClr val="00B0F0"/>
                </a:solidFill>
              </a:rPr>
              <a:t>»</a:t>
            </a:r>
            <a:endParaRPr lang="ru-RU" sz="5400" dirty="0" smtClean="0">
              <a:solidFill>
                <a:srgbClr val="00B0F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4" name="Рисунок 3" descr="C7DDA76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8" y="2519363"/>
            <a:ext cx="4143375" cy="405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3010" name="Picture 5" descr="Рисунок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125538"/>
            <a:ext cx="284797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6" descr="Рисунок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1125538"/>
            <a:ext cx="29527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30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0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Содержимое 3" descr="93AFF157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5143500" cy="3786188"/>
          </a:xfrm>
        </p:spPr>
      </p:pic>
      <p:pic>
        <p:nvPicPr>
          <p:cNvPr id="5" name="Рисунок 4" descr="721C15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2571750"/>
            <a:ext cx="4357687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900" b="1" i="1" dirty="0" smtClean="0">
                <a:solidFill>
                  <a:srgbClr val="0070C0"/>
                </a:solidFill>
              </a:rPr>
              <a:t>Витраж </a:t>
            </a:r>
            <a:r>
              <a:rPr lang="ru-RU" dirty="0" smtClean="0"/>
              <a:t>-  картина, узор из цветного стекла.</a:t>
            </a:r>
            <a:endParaRPr lang="ru-RU" dirty="0"/>
          </a:p>
        </p:txBody>
      </p:sp>
      <p:pic>
        <p:nvPicPr>
          <p:cNvPr id="4" name="Содержимое 3" descr="B1E7218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2000250"/>
            <a:ext cx="4143375" cy="4857750"/>
          </a:xfrm>
        </p:spPr>
      </p:pic>
      <p:pic>
        <p:nvPicPr>
          <p:cNvPr id="5" name="Рисунок 4" descr="B1E7218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2000250"/>
            <a:ext cx="4357687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Год 1957.</a:t>
            </a:r>
            <a:br>
              <a:rPr lang="ru-RU" dirty="0" smtClean="0"/>
            </a:br>
            <a:r>
              <a:rPr lang="ru-RU" dirty="0" smtClean="0"/>
              <a:t>Морис </a:t>
            </a:r>
            <a:r>
              <a:rPr lang="ru-RU" dirty="0" err="1" smtClean="0"/>
              <a:t>Эшер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000" smtClean="0"/>
              <a:t>Писал о взаимосвязи математической науки со своим творчеством: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3" name="Picture 5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8288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8130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z="5400" smtClean="0"/>
          </a:p>
        </p:txBody>
      </p:sp>
      <p:pic>
        <p:nvPicPr>
          <p:cNvPr id="48131" name="Прямоугольник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65100"/>
            <a:ext cx="9199563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8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8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8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49155" name="Прямоугольник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5888" y="-109538"/>
            <a:ext cx="9363076" cy="6108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" name="Содержимое 3" descr="A3995EA9"/>
          <p:cNvPicPr>
            <a:picLocks noGrp="1"/>
          </p:cNvPicPr>
          <p:nvPr>
            <p:ph idx="1"/>
          </p:nvPr>
        </p:nvPicPr>
        <p:blipFill>
          <a:blip r:embed="rId2"/>
          <a:srcRect l="45032" t="58347" r="40047" b="15184"/>
          <a:stretch>
            <a:fillRect/>
          </a:stretch>
        </p:blipFill>
        <p:spPr>
          <a:xfrm>
            <a:off x="0" y="0"/>
            <a:ext cx="4286250" cy="6858000"/>
          </a:xfrm>
        </p:spPr>
      </p:pic>
      <p:pic>
        <p:nvPicPr>
          <p:cNvPr id="5" name="Рисунок 4" descr="A3995EA9"/>
          <p:cNvPicPr>
            <a:picLocks noChangeAspect="1" noChangeArrowheads="1"/>
          </p:cNvPicPr>
          <p:nvPr/>
        </p:nvPicPr>
        <p:blipFill>
          <a:blip r:embed="rId2"/>
          <a:srcRect l="62994" t="55859" r="19264" b="22958"/>
          <a:stretch>
            <a:fillRect/>
          </a:stretch>
        </p:blipFill>
        <p:spPr bwMode="auto">
          <a:xfrm>
            <a:off x="4286250" y="0"/>
            <a:ext cx="4857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dirty="0" smtClean="0">
                <a:solidFill>
                  <a:srgbClr val="0070C0"/>
                </a:solidFill>
              </a:rPr>
              <a:t>Изучение и использование понятия и свойств равновеликих и равносоставленных фигур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dirty="0" smtClean="0">
                <a:solidFill>
                  <a:srgbClr val="0070C0"/>
                </a:solidFill>
              </a:rPr>
              <a:t>  в практической деятельности.</a:t>
            </a:r>
            <a:endParaRPr lang="ru-RU" sz="5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8800" u="sng" smtClean="0">
                <a:solidFill>
                  <a:srgbClr val="00B0F0"/>
                </a:solidFill>
              </a:rPr>
              <a:t>Задачи: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Arial" charset="0"/>
              <a:buAutoNum type="arabicPeriod"/>
            </a:pPr>
            <a:r>
              <a:rPr lang="ru-RU" smtClean="0"/>
              <a:t>Изучить научно-популярную литературу;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ru-RU" smtClean="0"/>
              <a:t>Изучить определения и свойства равновеликих и равносоставленных плоских геометрических фигур;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ru-RU" smtClean="0"/>
              <a:t>Доказать свойство равновеликости равносоставленных фигур;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ru-RU" smtClean="0"/>
              <a:t>Исследовать практическую значимость равновеликих и равносоставленных фигур.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68462E"/>
                </a:solidFill>
              </a:rPr>
              <a:t>Составленные  фигуры: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4400" smtClean="0">
                <a:solidFill>
                  <a:srgbClr val="00B0F0"/>
                </a:solidFill>
              </a:rPr>
              <a:t>         соприкасающиеся и           неперекрывающиеся</a:t>
            </a:r>
          </a:p>
          <a:p>
            <a:pPr eaLnBrk="1" hangingPunct="1"/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9459" name="Рисунок 3" descr="B7BF3B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3143250"/>
            <a:ext cx="771525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19457" grpId="1"/>
      <p:bldP spid="19457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6" name="Picture 4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6850" y="1101725"/>
            <a:ext cx="6210300" cy="465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autoRev="1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4" dur="44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xit" presetSubtype="32" fill="hold" grpId="2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21505" grpId="1"/>
      <p:bldP spid="21505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Теорема Л. Эйлера</a:t>
            </a: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00063" y="1500188"/>
            <a:ext cx="821531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</a:rPr>
              <a:t>       </a:t>
            </a:r>
            <a:r>
              <a:rPr lang="ru-RU" sz="3600" b="1">
                <a:solidFill>
                  <a:srgbClr val="FF0000"/>
                </a:solidFill>
                <a:latin typeface="Times New Roman" pitchFamily="18" charset="0"/>
              </a:rPr>
              <a:t>Всякий    выпуклый   n-угольник  можно разбить непересекающимися диагоналями на треугольники </a:t>
            </a:r>
          </a:p>
          <a:p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k</a:t>
            </a:r>
            <a:r>
              <a:rPr lang="ru-RU" sz="3600" b="1">
                <a:solidFill>
                  <a:srgbClr val="FF0000"/>
                </a:solidFill>
                <a:latin typeface="Times New Roman" pitchFamily="18" charset="0"/>
              </a:rPr>
              <a:t>- способами, </a:t>
            </a:r>
          </a:p>
          <a:p>
            <a:r>
              <a:rPr lang="ru-RU" sz="3600" b="1">
                <a:solidFill>
                  <a:srgbClr val="FF0000"/>
                </a:solidFill>
                <a:latin typeface="Times New Roman" pitchFamily="18" charset="0"/>
              </a:rPr>
              <a:t>            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k</a:t>
            </a:r>
            <a:r>
              <a:rPr lang="ru-RU" sz="3600" b="1">
                <a:solidFill>
                  <a:srgbClr val="FF0000"/>
                </a:solidFill>
                <a:latin typeface="Times New Roman" pitchFamily="18" charset="0"/>
              </a:rPr>
              <a:t>   =    </a:t>
            </a:r>
            <a:r>
              <a:rPr lang="ru-RU" sz="3600" b="1" u="sng">
                <a:solidFill>
                  <a:srgbClr val="FF0000"/>
                </a:solidFill>
                <a:latin typeface="Times New Roman" pitchFamily="18" charset="0"/>
              </a:rPr>
              <a:t>2∙ 6 ∙ 10 … (4</a:t>
            </a:r>
            <a:r>
              <a:rPr lang="en-US" sz="3600" b="1" u="sng">
                <a:solidFill>
                  <a:srgbClr val="FF0000"/>
                </a:solidFill>
                <a:latin typeface="Times New Roman" pitchFamily="18" charset="0"/>
              </a:rPr>
              <a:t>n</a:t>
            </a:r>
            <a:r>
              <a:rPr lang="ru-RU" sz="3600" b="1" u="sng">
                <a:solidFill>
                  <a:srgbClr val="FF0000"/>
                </a:solidFill>
                <a:latin typeface="Times New Roman" pitchFamily="18" charset="0"/>
              </a:rPr>
              <a:t> -10)</a:t>
            </a:r>
            <a:endParaRPr lang="ru-RU" sz="3600" b="1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ru-RU" sz="3600" b="1">
                <a:solidFill>
                  <a:srgbClr val="FF0000"/>
                </a:solidFill>
                <a:latin typeface="Times New Roman" pitchFamily="18" charset="0"/>
              </a:rPr>
              <a:t>                                (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n</a:t>
            </a:r>
            <a:r>
              <a:rPr lang="ru-RU" sz="3600" b="1">
                <a:solidFill>
                  <a:srgbClr val="FF0000"/>
                </a:solidFill>
                <a:latin typeface="Times New Roman" pitchFamily="18" charset="0"/>
              </a:rPr>
              <a:t> -1) !               ,</a:t>
            </a:r>
          </a:p>
          <a:p>
            <a:r>
              <a:rPr lang="ru-RU" sz="3600" b="1">
                <a:solidFill>
                  <a:srgbClr val="FF0000"/>
                </a:solidFill>
                <a:latin typeface="Times New Roman" pitchFamily="18" charset="0"/>
              </a:rPr>
              <a:t>    где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n</a:t>
            </a:r>
            <a:r>
              <a:rPr lang="ru-RU" sz="3600" b="1">
                <a:solidFill>
                  <a:srgbClr val="FF0000"/>
                </a:solidFill>
                <a:latin typeface="Times New Roman" pitchFamily="18" charset="0"/>
              </a:rPr>
              <a:t>- есть натуральное число,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n</a:t>
            </a:r>
            <a:r>
              <a:rPr lang="ru-RU" sz="3600" b="1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3600" b="1">
                <a:solidFill>
                  <a:srgbClr val="FF0000"/>
                </a:solidFill>
                <a:latin typeface="Times New Roman" pitchFamily="18" charset="0"/>
              </a:rPr>
              <a:t>&gt;</a:t>
            </a:r>
            <a:r>
              <a:rPr lang="ru-RU" sz="3600" b="1">
                <a:solidFill>
                  <a:srgbClr val="FF0000"/>
                </a:solidFill>
                <a:latin typeface="Times New Roman" pitchFamily="18" charset="0"/>
              </a:rPr>
              <a:t> 2.</a:t>
            </a:r>
          </a:p>
          <a:p>
            <a:r>
              <a:rPr lang="ru-RU" sz="3600" b="1">
                <a:solidFill>
                  <a:srgbClr val="FF0000"/>
                </a:solidFill>
                <a:latin typeface="Times New Roman" pitchFamily="18" charset="0"/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</TotalTime>
  <Words>282</Words>
  <Application>Microsoft Office PowerPoint</Application>
  <PresentationFormat>Экран (4:3)</PresentationFormat>
  <Paragraphs>53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7" baseType="lpstr">
      <vt:lpstr>Arial</vt:lpstr>
      <vt:lpstr>Times New Roman</vt:lpstr>
      <vt:lpstr>Calibri</vt:lpstr>
      <vt:lpstr>Baskerville Old Face</vt:lpstr>
      <vt:lpstr>Cambria Math</vt:lpstr>
      <vt:lpstr>Тема Office</vt:lpstr>
      <vt:lpstr>Слайд 1</vt:lpstr>
      <vt:lpstr>Слайд 2</vt:lpstr>
      <vt:lpstr>Слайд 3</vt:lpstr>
      <vt:lpstr>Слайд 4</vt:lpstr>
      <vt:lpstr>Слайд 5</vt:lpstr>
      <vt:lpstr>Задачи:</vt:lpstr>
      <vt:lpstr>Составленные  фигуры:</vt:lpstr>
      <vt:lpstr>Слайд 8</vt:lpstr>
      <vt:lpstr>Теорема Л. Эйлера</vt:lpstr>
      <vt:lpstr>Слайд 10</vt:lpstr>
      <vt:lpstr>Слайд 11</vt:lpstr>
      <vt:lpstr>Теорема </vt:lpstr>
      <vt:lpstr>Слайд 13</vt:lpstr>
      <vt:lpstr>Определение </vt:lpstr>
      <vt:lpstr>Криволинейные фигуры</vt:lpstr>
      <vt:lpstr>Свойства равносоставленных фигур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Витраж -  картина, узор из цветного стекла.</vt:lpstr>
      <vt:lpstr>Год 1957. Морис Эшер</vt:lpstr>
      <vt:lpstr>Слайд 30</vt:lpstr>
      <vt:lpstr>Слайд 31</vt:lpstr>
    </vt:vector>
  </TitlesOfParts>
  <Company>Microsoft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Bill Gates</dc:creator>
  <cp:lastModifiedBy>Вова и Саша</cp:lastModifiedBy>
  <cp:revision>41</cp:revision>
  <dcterms:created xsi:type="dcterms:W3CDTF">2009-03-04T17:13:03Z</dcterms:created>
  <dcterms:modified xsi:type="dcterms:W3CDTF">2010-01-14T15:04:26Z</dcterms:modified>
</cp:coreProperties>
</file>